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7" r:id="rId2"/>
    <p:sldId id="325" r:id="rId3"/>
    <p:sldId id="329" r:id="rId4"/>
    <p:sldId id="326" r:id="rId5"/>
    <p:sldId id="328" r:id="rId6"/>
    <p:sldId id="330" r:id="rId7"/>
    <p:sldId id="332" r:id="rId8"/>
    <p:sldId id="262" r:id="rId9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3A68981-56C9-4B02-BBC8-0EB989FEEDEA}">
          <p14:sldIdLst>
            <p14:sldId id="257"/>
            <p14:sldId id="325"/>
            <p14:sldId id="329"/>
            <p14:sldId id="326"/>
            <p14:sldId id="328"/>
            <p14:sldId id="330"/>
            <p14:sldId id="332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570"/>
    <a:srgbClr val="F6E5DD"/>
    <a:srgbClr val="BB0100"/>
    <a:srgbClr val="394ACE"/>
    <a:srgbClr val="3948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980" autoAdjust="0"/>
  </p:normalViewPr>
  <p:slideViewPr>
    <p:cSldViewPr snapToGrid="0" showGuides="1">
      <p:cViewPr>
        <p:scale>
          <a:sx n="66" d="100"/>
          <a:sy n="66" d="100"/>
        </p:scale>
        <p:origin x="720" y="900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0" y="-32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E910C1-F0B3-4875-BF7B-8FF52EC79A20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0EB9C8-3B87-4A13-A26E-146BC47076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753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DF3267-1025-8F97-84C7-6D6F1B26E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843706"/>
          </a:xfrm>
        </p:spPr>
        <p:txBody>
          <a:bodyPr anchor="ctr"/>
          <a:lstStyle>
            <a:lvl1pPr algn="ctr">
              <a:defRPr sz="6000" b="1">
                <a:solidFill>
                  <a:srgbClr val="BB01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19DCCD8-336F-5B6E-3D7A-C197ADC4E5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81202"/>
            <a:ext cx="9144000" cy="883624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BB01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A766868-B6E3-0C7F-2F98-44ABA83AC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BB0100"/>
                </a:solidFill>
              </a:defRPr>
            </a:lvl1pPr>
          </a:lstStyle>
          <a:p>
            <a:fld id="{20DF8AF8-FDE2-410C-8D85-3FB48DA88970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A18A31D-2EA7-2D07-4E55-942D8EA02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BB010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CE91F7A-BA25-9C40-5147-632CDA975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BB0100"/>
                </a:solidFill>
              </a:defRPr>
            </a:lvl1pPr>
          </a:lstStyle>
          <a:p>
            <a:fld id="{264C9140-A1CC-4337-801E-1631F84DA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74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80B172-37AB-9C92-E2CC-164192D1A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799AD25-74B4-0B23-D1B7-4CBC09AF66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CABB94A-F3EB-BFBF-0786-30CF40209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23AD872-9F34-8E29-3901-E7F41D582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0252B0-F413-AEE1-65A4-72BC80A52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75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210364E3-DEFE-384E-874E-CFE6BAB5B2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DB3B02D-7CF6-A0EA-23CD-25518099C4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5A58812-845A-DBCA-0E6E-58A42D9FA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1CA56FF-DD40-2CB9-0030-B9FBA70F3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C7D17E0-69B1-A6AD-2312-C86F36570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79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9790B68-8F96-411F-AAE8-9EEC655B9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102213" cy="1325563"/>
          </a:xfrm>
        </p:spPr>
        <p:txBody>
          <a:bodyPr/>
          <a:lstStyle>
            <a:lvl1pPr>
              <a:defRPr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9B2A2F1-E7B1-7893-5A19-AD14132A48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ABDC211-E2B1-0E8A-9CDA-F7BF249D0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20DF8AF8-FDE2-410C-8D85-3FB48DA88970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790AE10-595B-BA4F-757F-0D952E496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4D7ECD9-62AD-2ED3-0DE8-5C33549B3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264C9140-A1CC-4337-801E-1631F84DA6C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FFBE0797-8440-3EB9-6A78-2DD2D09201B7}"/>
              </a:ext>
            </a:extLst>
          </p:cNvPr>
          <p:cNvCxnSpPr>
            <a:cxnSpLocks/>
          </p:cNvCxnSpPr>
          <p:nvPr userDrawn="1"/>
        </p:nvCxnSpPr>
        <p:spPr>
          <a:xfrm>
            <a:off x="956186" y="1756175"/>
            <a:ext cx="5257800" cy="0"/>
          </a:xfrm>
          <a:prstGeom prst="line">
            <a:avLst/>
          </a:prstGeom>
          <a:ln w="31750">
            <a:solidFill>
              <a:srgbClr val="BB0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40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AC3C622-07CE-1784-8746-BAEE04C6F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F60F502-C499-4611-3F82-6450B1736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A7542D-213D-02E1-AF6C-9E29A8C04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28D7B38-E6A4-7E3C-B690-CBC6DD3B6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0B6065C-AD2A-D8F0-1E2D-D2CD813C1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12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EF2446-78F4-64D9-3BCE-B9B91273A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65A39EB-795F-5834-CDD8-29B155F003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C0D5F12-8ED9-32B4-BB3B-3E01DD801A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8FE1BD5-5603-A051-14D1-A7C4B24EE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B7FE315-FA80-84A9-E1B9-8416AA271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2326ED5-2606-B40D-F5E5-77149B7CE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67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D81981-2075-0694-7437-B911A70A2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7ACD91A-0078-E00B-DD0A-4AC86EE9F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A6177F6-3FB6-7F47-4026-151E329E5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6AAFA44-ED3A-4C88-36DE-546D666C87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E2EF0E0-4204-8A2D-788E-8A68A484D5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BAF9F21-2C53-54FC-954A-28888E028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F9F40D8F-3FF1-B013-9E23-0F5CCA6B9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531B5BFD-34E4-920A-D0E3-75F10FB14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02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6EDA88-B122-214E-B5E0-E3180B2C6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F2150FF-7599-CC84-9385-2CE339615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FDBD902-BE9F-D468-C220-5A6EE2436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4B1DB4D-98BF-AEC3-954C-FFA431383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70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7C25A582-B8F3-D896-3894-4126EE55E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3E4BD34A-A509-1A8E-7751-54B78A86C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689B74E2-6255-3BF7-E53A-CF19F0BB5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20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3C64AF3-E71C-F0BC-1964-F4E4F97F2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B4B0028-AA70-4D34-B623-DCA42E476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C25CAC5-73A4-6A14-2862-26B2F34F28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4B9F47A-338A-F9B4-C5BC-E36C58807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046B6B3-E169-2693-1A50-7F8EF0E80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11D5CC7-2DD3-61E1-014C-07FA38105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83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0703ECE-CB5B-3F96-328B-747AA9D51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D4E46DD8-16C2-0AB0-7CDB-92680FFCFA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28036F4-98F8-A308-233D-A211459D9A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AC9AFC1-D75B-EA63-8936-6E709A93A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F8AF8-FDE2-410C-8D85-3FB48DA88970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9798E78-E48C-49E2-1978-305BC5E97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5284CEC-2C05-0F62-428F-0939AE6F0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C9140-A1CC-4337-801E-1631F84DA6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51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resentation-creation.ru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9135E0D-0038-412F-7A8E-40CEC6373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7FABF78-79CA-46B4-C1B2-3891D2DC1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9EC76DF-8B83-4025-02A8-3BE948E657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F8AF8-FDE2-410C-8D85-3FB48DA88970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C85384C-6B6C-EDC3-46C0-9BFB44D79B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44CD001-6171-B71F-A678-1D1A06DAF0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C9140-A1CC-4337-801E-1631F84DA6C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3"/>
            <a:extLst>
              <a:ext uri="{FF2B5EF4-FFF2-40B4-BE49-F238E27FC236}">
                <a16:creationId xmlns="" xmlns:a16="http://schemas.microsoft.com/office/drawing/2014/main" id="{897A19B5-97F5-4E9A-1613-D5654B987D4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592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moysklad.ru/poleznoe/markirovka-tovarov/avtoshtrafi-za-markirovky-tovarov-chestnyy-znak/#kogo-kasaetsy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618514" y="5544457"/>
            <a:ext cx="51985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специалист-эксперт отдела защиты прав потребителей </a:t>
            </a:r>
          </a:p>
          <a:p>
            <a:pPr algn="r"/>
            <a:r>
              <a:rPr lang="ru-RU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Матаев А.Г.</a:t>
            </a:r>
            <a:endParaRPr lang="ru-RU" sz="20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F86AACC2-987C-EC31-7079-F1BA92032466}"/>
              </a:ext>
            </a:extLst>
          </p:cNvPr>
          <p:cNvSpPr txBox="1">
            <a:spLocks/>
          </p:cNvSpPr>
          <p:nvPr/>
        </p:nvSpPr>
        <p:spPr>
          <a:xfrm>
            <a:off x="1436916" y="653143"/>
            <a:ext cx="10755084" cy="11321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0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Федеральной службы по надзору в сфере защиты прав потребителей и благополучия человека по Забайкальскому краю</a:t>
            </a:r>
            <a:endParaRPr lang="ru-RU" sz="3000" dirty="0">
              <a:solidFill>
                <a:schemeClr val="accent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00750"/>
            <a:ext cx="309562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7778" b="82000" l="32889" r="678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3999" y="-893295"/>
            <a:ext cx="4756534" cy="3171023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88026" y="2174251"/>
            <a:ext cx="12192000" cy="2116395"/>
          </a:xfrm>
          <a:prstGeom prst="rect">
            <a:avLst/>
          </a:prstGeom>
          <a:noFill/>
          <a:effectLst>
            <a:softEdge rad="127000"/>
          </a:effectLst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6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АВТОШТРАФЫ</a:t>
            </a:r>
          </a:p>
        </p:txBody>
      </p:sp>
    </p:spTree>
    <p:extLst>
      <p:ext uri="{BB962C8B-B14F-4D97-AF65-F5344CB8AC3E}">
        <p14:creationId xmlns:p14="http://schemas.microsoft.com/office/powerpoint/2010/main" val="199923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00750"/>
            <a:ext cx="309562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10243" y="2057401"/>
            <a:ext cx="11623849" cy="41195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МЕХАНИЗМ АВТОМАТИЧЕСКОГО ПРИВЛЕЧЕНИЯ К АДМИНИСТРАТИВНОЙ ОТВЕТСТВЕННОСТИ НА ОСНОВАНИИ ДАННЫХ ГОСУДАРСТВЕННОЙ ИНФОРМАЦИОННОЙ СИСТЕМЫ МАРКИРОВКИ ТОВАРОВ (ГИС МТ)</a:t>
            </a:r>
          </a:p>
          <a:p>
            <a:pPr marL="0" indent="0" algn="ctr">
              <a:buNone/>
            </a:pPr>
            <a:endParaRPr lang="ru-RU" sz="2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2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0" indent="0" algn="ctr">
              <a:buNone/>
            </a:pP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В соответствии с Федеральным законом № 120-ФЗ «О внесении изменений в Кодекс Российской Федерации об административных правонарушениях» механизм </a:t>
            </a:r>
            <a:r>
              <a:rPr lang="ru-RU" sz="2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автоштрафов</a:t>
            </a:r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будет запущен </a:t>
            </a:r>
            <a:endParaRPr lang="ru-RU" sz="2400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chemeClr val="bg2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0" indent="0" algn="ctr">
              <a:buNone/>
            </a:pPr>
            <a:r>
              <a:rPr lang="ru-RU" sz="4000" b="1" u="sng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с </a:t>
            </a:r>
            <a:r>
              <a:rPr lang="ru-RU" sz="4000" b="1" u="sng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2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1 сентября 2026 года.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05826" cy="158261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91772" y="137048"/>
            <a:ext cx="937311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  <a:cs typeface="Meiryo" panose="020B0604030504040204" pitchFamily="34" charset="-128"/>
              </a:rPr>
              <a:t>ЧТО ТАКОЕ АВТОШТРАФЫ?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4171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06399" y="0"/>
            <a:ext cx="11437257" cy="1814286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92543" cy="1325563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7600" y="1825625"/>
            <a:ext cx="10522856" cy="4139746"/>
          </a:xfr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77500" lnSpcReduction="2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ru-RU" b="1" dirty="0" smtClean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b="1" dirty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торгует:</a:t>
            </a:r>
          </a:p>
          <a:p>
            <a:r>
              <a:rPr lang="ru-RU" b="1" dirty="0" smtClean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табачной, никотиносодержащей и безникотиновой продукцией</a:t>
            </a:r>
          </a:p>
          <a:p>
            <a:r>
              <a:rPr lang="ru-RU" b="1" dirty="0" smtClean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молочной </a:t>
            </a:r>
            <a:r>
              <a:rPr lang="ru-RU" b="1" dirty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продукцией,</a:t>
            </a:r>
          </a:p>
          <a:p>
            <a:r>
              <a:rPr lang="ru-RU" b="1" dirty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упакованной водой</a:t>
            </a:r>
          </a:p>
          <a:p>
            <a:r>
              <a:rPr lang="ru-RU" b="1" dirty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пивом и слабоалкогольными </a:t>
            </a:r>
            <a:r>
              <a:rPr lang="ru-RU" b="1" dirty="0" smtClean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напитками</a:t>
            </a:r>
            <a:endParaRPr lang="ru-RU" b="1" dirty="0">
              <a:ln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 smtClean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БАДами</a:t>
            </a:r>
            <a:endParaRPr lang="ru-RU" b="1" dirty="0">
              <a:ln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кормами для </a:t>
            </a:r>
            <a:r>
              <a:rPr lang="ru-RU" b="1" dirty="0" smtClean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</a:t>
            </a:r>
            <a:endParaRPr lang="ru-RU" b="1" dirty="0">
              <a:ln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растительными </a:t>
            </a:r>
            <a:r>
              <a:rPr lang="ru-RU" b="1" dirty="0" smtClean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маслами</a:t>
            </a:r>
            <a:endParaRPr lang="ru-RU" b="1" dirty="0">
              <a:ln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безалкогольным </a:t>
            </a:r>
            <a:r>
              <a:rPr lang="ru-RU" b="1" dirty="0" smtClean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пивом</a:t>
            </a:r>
            <a:endParaRPr lang="ru-RU" b="1" dirty="0">
              <a:ln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икрой</a:t>
            </a:r>
            <a:endParaRPr lang="ru-RU" b="1" dirty="0">
              <a:ln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безалкогольными напитками и </a:t>
            </a:r>
            <a:r>
              <a:rPr lang="ru-RU" b="1" dirty="0" smtClean="0">
                <a:ln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соками</a:t>
            </a:r>
            <a:endParaRPr lang="ru-RU" b="1" dirty="0">
              <a:ln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00750"/>
            <a:ext cx="309562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809879" y="113437"/>
            <a:ext cx="903670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Кого </a:t>
            </a:r>
            <a:r>
              <a:rPr lang="ru-RU" sz="5400" b="1" cap="none" spc="0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автоштрафы</a:t>
            </a:r>
            <a:r>
              <a:rPr lang="ru-RU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касаются в </a:t>
            </a:r>
            <a:br>
              <a:rPr lang="ru-RU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</a:br>
            <a:r>
              <a:rPr lang="ru-RU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первую очередь</a:t>
            </a:r>
            <a:endParaRPr lang="ru-RU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4149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43" y="2159000"/>
            <a:ext cx="1560286" cy="1524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14" y="3305628"/>
            <a:ext cx="1524000" cy="152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15" y="4394199"/>
            <a:ext cx="1524000" cy="155665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14172" y="4601029"/>
            <a:ext cx="91585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П</a:t>
            </a:r>
            <a:r>
              <a:rPr lang="ru-RU" b="1" dirty="0" smtClean="0">
                <a:solidFill>
                  <a:srgbClr val="363634"/>
                </a:solidFill>
                <a:latin typeface="Circe-Regular"/>
              </a:rPr>
              <a:t>родавец </a:t>
            </a:r>
            <a:r>
              <a:rPr lang="ru-RU" b="1" dirty="0">
                <a:solidFill>
                  <a:srgbClr val="363634"/>
                </a:solidFill>
                <a:latin typeface="Circe-Regular"/>
              </a:rPr>
              <a:t>не зарегистрирован в системе маркировки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14172" y="3751105"/>
            <a:ext cx="101164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63634"/>
                </a:solidFill>
                <a:latin typeface="Circe-Regular"/>
              </a:rPr>
              <a:t>Продажа табачных изделий и никотиносодержащей продукции с нарушением установленной цены.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99657" y="2626863"/>
            <a:ext cx="9260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63634"/>
                </a:solidFill>
                <a:latin typeface="Circe-Regular"/>
              </a:rPr>
              <a:t>Продажа просроченной продукции, подлежащей обязательной маркировке.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61143" y="631763"/>
            <a:ext cx="106518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363634"/>
                </a:solidFill>
                <a:latin typeface="Circe-Regular"/>
              </a:rPr>
              <a:t>За какие нарушения можно получить </a:t>
            </a:r>
            <a:r>
              <a:rPr lang="ru-RU" sz="3200" b="1" dirty="0" err="1">
                <a:solidFill>
                  <a:srgbClr val="363634"/>
                </a:solidFill>
                <a:latin typeface="Circe-Regular"/>
              </a:rPr>
              <a:t>автоштраф</a:t>
            </a:r>
            <a:r>
              <a:rPr lang="ru-RU" sz="3200" b="1" dirty="0">
                <a:solidFill>
                  <a:srgbClr val="363634"/>
                </a:solidFill>
                <a:latin typeface="Circe-Regular"/>
              </a:rPr>
              <a:t>?</a:t>
            </a:r>
            <a:endParaRPr lang="ru-RU" sz="32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00750"/>
            <a:ext cx="3095625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934858" y="5725049"/>
            <a:ext cx="711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636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«</a:t>
            </a:r>
            <a:r>
              <a:rPr lang="ru-RU" b="1" dirty="0" err="1">
                <a:solidFill>
                  <a:srgbClr val="3636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автоштрафов</a:t>
            </a:r>
            <a:r>
              <a:rPr lang="ru-RU" b="1" dirty="0">
                <a:solidFill>
                  <a:srgbClr val="36363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 применяется в случае розничной продажи продукции. При передаче товаров по УПД данный механизм не применяется. 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040" y="5820227"/>
            <a:ext cx="802329" cy="79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35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73724"/>
            <a:ext cx="12192000" cy="54629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98389"/>
            <a:ext cx="3097036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82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19313" y="2209284"/>
            <a:ext cx="5123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855AF"/>
                </a:solidFill>
                <a:hlinkClick r:id="rId2"/>
              </a:rPr>
              <a:t>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5771" y="2484281"/>
            <a:ext cx="67346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70467" y="398305"/>
            <a:ext cx="719467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ОТВЕСТВЕННОСТЬ</a:t>
            </a:r>
            <a:endParaRPr lang="ru-RU" sz="66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43766"/>
              </p:ext>
            </p:extLst>
          </p:nvPr>
        </p:nvGraphicFramePr>
        <p:xfrm>
          <a:off x="3106615" y="1585295"/>
          <a:ext cx="8980156" cy="54864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4490078"/>
                <a:gridCol w="4490078"/>
              </a:tblGrid>
              <a:tr h="1351168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Продажа товара с истекшим сроком годности</a:t>
                      </a:r>
                      <a:endParaRPr lang="ru-RU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ИП — 10 000 рублей за каждую единицу проданного товара.</a:t>
                      </a:r>
                    </a:p>
                    <a:p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Юрлица</a:t>
                      </a:r>
                      <a:r>
                        <a:rPr lang="ru-RU" dirty="0" smtClean="0"/>
                        <a:t> — 20 000 рублей за каждую единицу проданного товара.</a:t>
                      </a:r>
                    </a:p>
                    <a:p>
                      <a:endParaRPr lang="ru-RU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6045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Продажа табачной или никотиносодержащей продукции ниже минимальной или выше максимальной розничной цены.</a:t>
                      </a:r>
                    </a:p>
                    <a:p>
                      <a:endParaRPr lang="ru-RU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Размер штрафа зависит от объема реализации в одном объекте розничной торговли в течение 1 дня:</a:t>
                      </a:r>
                    </a:p>
                    <a:p>
                      <a:r>
                        <a:rPr lang="ru-RU" dirty="0" smtClean="0"/>
                        <a:t>до 100 единиц продукции — 5 000 рублей;</a:t>
                      </a:r>
                    </a:p>
                    <a:p>
                      <a:r>
                        <a:rPr lang="ru-RU" dirty="0" smtClean="0"/>
                        <a:t>от 100 до 1 000 единиц продукции — 50 000 рублей;</a:t>
                      </a:r>
                    </a:p>
                    <a:p>
                      <a:r>
                        <a:rPr lang="ru-RU" dirty="0" smtClean="0"/>
                        <a:t>более 1 000 единиц продукции — 500 000 рублей.</a:t>
                      </a:r>
                    </a:p>
                    <a:p>
                      <a:endParaRPr lang="ru-RU" sz="180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0978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Продажа табачной или никотиносодержащей продукции либо устройств для ее потребления, без регистрации в Честном знаке.</a:t>
                      </a:r>
                    </a:p>
                    <a:p>
                      <a:endParaRPr lang="ru-RU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50 000 рублей за продажу более 10 единиц такой продукции на одной кассе в течение 1 месяца.</a:t>
                      </a:r>
                    </a:p>
                    <a:p>
                      <a:endParaRPr lang="ru-RU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65089"/>
            <a:ext cx="3097036" cy="85961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574800"/>
            <a:ext cx="3106599" cy="467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37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97877"/>
            <a:ext cx="9800771" cy="109281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избежать штрафов с 1 сентября 2026 года, участникам оборота рекомендуется: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085" y="1825624"/>
            <a:ext cx="11161485" cy="4657237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Проверить </a:t>
            </a: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регистрацию в системе маркировки — убедиться, что все точки продаж и кассы зарегистрированы корректно.</a:t>
            </a:r>
          </a:p>
          <a:p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Настроить кассовое оборудование и учётное ПО для корректной работы с разрешительным режимом и ТС </a:t>
            </a:r>
            <a:r>
              <a:rPr lang="ru-RU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ПИоТ</a:t>
            </a: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Проверить систему контроля сроков годности товаров.</a:t>
            </a:r>
          </a:p>
          <a:p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Отслеживать уведомления в личных кабинетах на «</a:t>
            </a:r>
            <a:r>
              <a:rPr lang="ru-RU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Госуслугах</a:t>
            </a:r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» и в ГИС МТ.</a:t>
            </a:r>
          </a:p>
          <a:p>
            <a:r>
              <a:rPr lang="ru-RU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Устранить выявленные нарушения до 1 сентября 2026 года, пока штрафы ещё не начисляются автоматически.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98389"/>
            <a:ext cx="3097036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44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5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9">
            <a:extLst>
              <a:ext uri="{FF2B5EF4-FFF2-40B4-BE49-F238E27FC236}">
                <a16:creationId xmlns="" xmlns:a16="http://schemas.microsoft.com/office/drawing/2014/main" id="{CF524301-0F29-8713-43B3-29D2BC0D466D}"/>
              </a:ext>
            </a:extLst>
          </p:cNvPr>
          <p:cNvSpPr txBox="1">
            <a:spLocks/>
          </p:cNvSpPr>
          <p:nvPr/>
        </p:nvSpPr>
        <p:spPr>
          <a:xfrm>
            <a:off x="363415" y="1548148"/>
            <a:ext cx="11488616" cy="3821021"/>
          </a:xfrm>
          <a:prstGeom prst="rect">
            <a:avLst/>
          </a:prstGeom>
          <a:effectLst>
            <a:outerShdw blurRad="50800" dist="38100" dir="5400000" algn="t" rotWithShape="0">
              <a:schemeClr val="accent4">
                <a:lumMod val="50000"/>
                <a:alpha val="40000"/>
              </a:schemeClr>
            </a:outerShdw>
          </a:effec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7200" b="1" dirty="0" smtClean="0">
                <a:solidFill>
                  <a:srgbClr val="BB0100"/>
                </a:solidFill>
              </a:rPr>
              <a:t> </a:t>
            </a:r>
          </a:p>
          <a:p>
            <a:pPr algn="ctr"/>
            <a:r>
              <a:rPr lang="ru-RU" sz="7200" b="1" dirty="0" smtClean="0">
                <a:solidFill>
                  <a:srgbClr val="BB0100"/>
                </a:solidFill>
              </a:rPr>
              <a:t>СПАСИБО </a:t>
            </a:r>
          </a:p>
          <a:p>
            <a:pPr algn="ctr"/>
            <a:r>
              <a:rPr lang="ru-RU" sz="7200" b="1" dirty="0" smtClean="0">
                <a:solidFill>
                  <a:srgbClr val="BB0100"/>
                </a:solidFill>
              </a:rPr>
              <a:t>ЗА  ВНИМАНИЕ!</a:t>
            </a:r>
            <a:endParaRPr lang="ru-RU" sz="7200" b="1" dirty="0">
              <a:solidFill>
                <a:srgbClr val="BB01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8" b="99630" l="21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1" y="1372912"/>
            <a:ext cx="3524468" cy="33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5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4171</TotalTime>
  <Words>266</Words>
  <Application>Microsoft Office PowerPoint</Application>
  <PresentationFormat>Широкоэкранный</PresentationFormat>
  <Paragraphs>50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Meiryo</vt:lpstr>
      <vt:lpstr>Arial</vt:lpstr>
      <vt:lpstr>Calibri</vt:lpstr>
      <vt:lpstr>Calibri Light</vt:lpstr>
      <vt:lpstr>Circe-Regular</vt:lpstr>
      <vt:lpstr>Times New Roman</vt:lpstr>
      <vt:lpstr>Office Theme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Чтобы избежать штрафов с 1 сентября 2026 года, участникам оборота рекомендуется: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Книга и карандаш, шаблон презентации с сайта presentation-creation.ru</dc:title>
  <dc:creator>User Obstinate</dc:creator>
  <cp:lastModifiedBy>Андрей Г. Матаев</cp:lastModifiedBy>
  <cp:revision>245</cp:revision>
  <cp:lastPrinted>2024-03-12T23:51:05Z</cp:lastPrinted>
  <dcterms:created xsi:type="dcterms:W3CDTF">2023-08-23T11:31:43Z</dcterms:created>
  <dcterms:modified xsi:type="dcterms:W3CDTF">2026-08-25T04:47:28Z</dcterms:modified>
</cp:coreProperties>
</file>